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72" r:id="rId3"/>
    <p:sldId id="377" r:id="rId4"/>
    <p:sldId id="373" r:id="rId5"/>
    <p:sldId id="374" r:id="rId6"/>
    <p:sldId id="375" r:id="rId7"/>
    <p:sldId id="376" r:id="rId8"/>
    <p:sldId id="378" r:id="rId9"/>
    <p:sldId id="379" r:id="rId10"/>
    <p:sldId id="260" r:id="rId11"/>
  </p:sldIdLst>
  <p:sldSz cx="12192000" cy="6858000"/>
  <p:notesSz cx="6858000" cy="9144000"/>
  <p:custDataLst>
    <p:tags r:id="rId14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2E"/>
    <a:srgbClr val="444E56"/>
    <a:srgbClr val="117186"/>
    <a:srgbClr val="004C75"/>
    <a:srgbClr val="808080"/>
    <a:srgbClr val="4590B8"/>
    <a:srgbClr val="4876CD"/>
    <a:srgbClr val="99FF66"/>
    <a:srgbClr val="99CC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5244" autoAdjust="0"/>
  </p:normalViewPr>
  <p:slideViewPr>
    <p:cSldViewPr snapToGrid="0">
      <p:cViewPr varScale="1">
        <p:scale>
          <a:sx n="107" d="100"/>
          <a:sy n="107" d="100"/>
        </p:scale>
        <p:origin x="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2025/2/9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35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83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41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748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14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77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40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6534" y="4264429"/>
            <a:ext cx="11262866" cy="2126136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7F0539-EDB5-495D-89F2-C833D4240245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B87A8-1EAB-458E-AEB0-B95362887253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389FF3-696C-40BE-8139-C6DC043C8C6C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3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" r="230"/>
          <a:stretch>
            <a:fillRect/>
          </a:stretch>
        </p:blipFill>
        <p:spPr>
          <a:xfrm>
            <a:off x="446533" y="734134"/>
            <a:ext cx="10050914" cy="5666666"/>
          </a:xfrm>
          <a:prstGeom prst="rect">
            <a:avLst/>
          </a:prstGeom>
          <a:noFill/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8838650" y="734133"/>
            <a:ext cx="2906817" cy="5679949"/>
          </a:xfrm>
          <a:prstGeom prst="rect">
            <a:avLst/>
          </a:prstGeom>
          <a:gradFill>
            <a:gsLst>
              <a:gs pos="50000">
                <a:srgbClr val="1A3260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964671-51AB-4679-97BB-A5767C65AB0C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标题 1"/>
          <p:cNvSpPr txBox="1"/>
          <p:nvPr userDrawn="1"/>
        </p:nvSpPr>
        <p:spPr>
          <a:xfrm>
            <a:off x="8353019" y="2416478"/>
            <a:ext cx="3081576" cy="93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感谢观看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7723" y="3695796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49802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8577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ABD03-1D09-4FDF-B7F3-BC40D9AA2B4B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794463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46AA11-7391-430C-8DDA-B49E90C09240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889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606554"/>
            <a:ext cx="11029616" cy="878681"/>
          </a:xfrm>
        </p:spPr>
        <p:txBody>
          <a:bodyPr rtlCol="0"/>
          <a:lstStyle/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4526D-7BDC-448E-8C9D-BB317B965AC2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6246" y="717139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E3E17-F14F-4B33-BB9A-F35E533AB708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29E20-40CA-4076-A63E-629668579597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666FA-6BE5-48DD-9D44-2221F5CF0654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88D6F37-DAF3-4711-B0CF-E517C0EBEE12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F714D-CDEC-4A62-B928-1473E0C461ED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29695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6919CB4-F61F-4504-B693-1C4E320BF5D6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29263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296959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249384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245827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24938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601" y="4461097"/>
            <a:ext cx="10993549" cy="1851026"/>
          </a:xfrm>
        </p:spPr>
        <p:txBody>
          <a:bodyPr rtlCol="0" anchor="t">
            <a:noAutofit/>
          </a:bodyPr>
          <a:lstStyle/>
          <a:p>
            <a:pPr rtl="0">
              <a:lnSpc>
                <a:spcPct val="120000"/>
              </a:lnSpc>
            </a:pPr>
            <a:r>
              <a:rPr lang="en-US" altLang="zh-CN" sz="6000" cap="none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5.11 </a:t>
            </a:r>
            <a:r>
              <a:rPr lang="zh-CN" altLang="en-US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底盘跟随行进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79" y="300388"/>
            <a:ext cx="4974997" cy="867156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6950679" y="5592632"/>
            <a:ext cx="4642095" cy="63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200" cap="none" dirty="0" err="1">
                <a:solidFill>
                  <a:schemeClr val="bg1"/>
                </a:solidFill>
              </a:rPr>
              <a:t>RoboWalker</a:t>
            </a:r>
            <a:r>
              <a:rPr lang="en-US" altLang="zh-CN" sz="3200" cap="none" dirty="0">
                <a:solidFill>
                  <a:schemeClr val="bg1"/>
                </a:solidFill>
              </a:rPr>
              <a:t> | </a:t>
            </a:r>
            <a:r>
              <a:rPr lang="en-US" altLang="zh-CN" sz="3200" cap="none" dirty="0" err="1">
                <a:solidFill>
                  <a:schemeClr val="bg1"/>
                </a:solidFill>
              </a:rPr>
              <a:t>Yssickjgd</a:t>
            </a:r>
            <a:endParaRPr lang="en-US" sz="4000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zh-CN" altLang="en-US" sz="4000" cap="none" dirty="0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100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底盘跟随的必要性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实现原理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底盘跟随的必要性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2578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上一节我们实现了以云台为第一人称视角的底盘运动逻辑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此时，我们其实可以让底盘进行以云台为第一人称视角的随意运动了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但是，我们底盘和云台之间的相对角度并没有进行限制，可以为任意角度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这会导致一系列的问题！</a:t>
            </a: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视频不是问题，是一个底盘跟随的直观感受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QQ202529-153950-HD">
            <a:hlinkClick r:id="" action="ppaction://media"/>
            <a:extLst>
              <a:ext uri="{FF2B5EF4-FFF2-40B4-BE49-F238E27FC236}">
                <a16:creationId xmlns:a16="http://schemas.microsoft.com/office/drawing/2014/main" id="{11DEAA52-8C18-445D-A613-965F19540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9605" y="3838494"/>
            <a:ext cx="3235572" cy="26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底盘跟随的必要性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293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规定图中向上为底盘的正方向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对于全向轮底盘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当上坡或过减速带时，如若底盘没有正对斜坡，则可能出现轮组无法顺利上坡的情况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极限地，比如底盘的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旋转了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，此时有一个轮面正对斜坡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对于常规独立悬挂底盘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两侧的两个动力轮悬空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正对斜坡的轮组轮面正对斜坡，无法提供动力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ABA74B-334F-4F83-AA27-E300E8AC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153" y="3738762"/>
            <a:ext cx="3001847" cy="31192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2EAFAE-8B66-4796-9B6D-31B7B19FF8C8}"/>
              </a:ext>
            </a:extLst>
          </p:cNvPr>
          <p:cNvSpPr/>
          <p:nvPr/>
        </p:nvSpPr>
        <p:spPr>
          <a:xfrm>
            <a:off x="9557538" y="1888887"/>
            <a:ext cx="2267076" cy="226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3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底盘跟随的必要性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329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规定图中向上为底盘的正方向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对于麦轮底盘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当上坡或过减速带时，如若底盘没有正对斜坡，则可能出现轮组无法顺利上坡的情况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极限地，比如底盘的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旋转了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，此时四个轮面正对斜坡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麦轮本身特性，轮面是一个整体，极易卡在减速带或斜坡面上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出现“脸贴脸”的情况，导致卡死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当通过狭窄地带时，底盘行进方向的垂面对应的宽度越窄越好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此时，底盘可尽可能通过更狭窄的区域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8B3E49-FF9C-4730-BB7E-64E760E4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034" y="3731472"/>
            <a:ext cx="2796966" cy="31265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4A4A7C-AAB0-45C6-9BC7-24D01CC2C4DF}"/>
              </a:ext>
            </a:extLst>
          </p:cNvPr>
          <p:cNvSpPr/>
          <p:nvPr/>
        </p:nvSpPr>
        <p:spPr>
          <a:xfrm>
            <a:off x="9651258" y="2734094"/>
            <a:ext cx="2284517" cy="226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2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底盘跟随的必要性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185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规定图中向上为底盘的正方向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对于舵轮底盘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当通过狭窄地带时，底盘行进方向的垂面对应的宽度越窄越好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此时，底盘可尽可能通过更狭窄的区域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D1CF4D-E8E2-4772-9A3D-7FDC06D8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34" y="3742433"/>
            <a:ext cx="3118366" cy="31155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CDA338-6D9A-48FB-9DFB-4E4E1E63C4BF}"/>
              </a:ext>
            </a:extLst>
          </p:cNvPr>
          <p:cNvSpPr/>
          <p:nvPr/>
        </p:nvSpPr>
        <p:spPr>
          <a:xfrm>
            <a:off x="9478691" y="1731704"/>
            <a:ext cx="2284517" cy="226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4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1 </a:t>
            </a:r>
            <a:r>
              <a:rPr lang="zh-CN" altLang="en-US" sz="4000" cap="none" dirty="0"/>
              <a:t>底盘跟随的必要性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185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综上所述，</a:t>
            </a:r>
            <a:r>
              <a:rPr lang="zh-CN" altLang="en-US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当我们不小陀螺的时候，要让底盘的一个正面，始终跟随云台的正面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与此同时，不能破坏小陀螺时实现的效果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底盘运动仍旧在云台坐标系下，也就是</a:t>
            </a:r>
            <a:r>
              <a:rPr lang="zh-CN" altLang="en-US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以云台为第一人称视角进行运动</a:t>
            </a:r>
            <a:endParaRPr lang="en-US" altLang="zh-CN" dirty="0">
              <a:highlight>
                <a:srgbClr val="FFFF00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云台会对底盘的角速度进行反向补偿，</a:t>
            </a:r>
            <a:r>
              <a:rPr lang="zh-CN" altLang="en-US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确保云台相对于大地朝向不变</a:t>
            </a:r>
            <a:endParaRPr lang="en-US" altLang="zh-CN" dirty="0">
              <a:highlight>
                <a:srgbClr val="FFFF00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9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实现原理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550046"/>
            <a:ext cx="11029616" cy="510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满足上一页的要求，同时不改变已有需要满足的效果，实则不难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设计一个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控制器（实际上给个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kp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就行）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当前值：底盘相对云台的角度，需要</a:t>
            </a:r>
            <a:r>
              <a:rPr lang="zh-CN" altLang="en-US" sz="1400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归化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(-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目标值：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控制值：底盘目标旋转速度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这个输出值不是直接取代底盘目标旋转速度，而是叠加到底盘的目标旋转速度上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归化到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(-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范围内的方法：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math.h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的函数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fmod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，将底盘相对云台的角度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α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取模得到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m=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fmod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(α, 2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α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是正数，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也是，且范围是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[0, 2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α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是负数，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也是，且范围是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(-2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,0]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α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就是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m&lt;-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，则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m=m+2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m&gt;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，则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m=m-2</a:t>
            </a:r>
            <a:r>
              <a:rPr lang="el-GR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就是归化好的结果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28A92-DB55-45CC-9ACD-C6579694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60" y="2258785"/>
            <a:ext cx="43243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4000" cap="none" dirty="0"/>
              <a:t>2 </a:t>
            </a:r>
            <a:r>
              <a:rPr lang="zh-CN" altLang="en-US" sz="4000" cap="none" dirty="0"/>
              <a:t>实现原理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365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注意的一些细节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注意正负号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这里，原则上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应该是负数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因为当前值越大，底盘需要的反向角速度越大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当然，也可以手调，试出来正负号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注意设置死区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防止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在小范围内振荡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我一般习惯给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，这范围内的不进行跟随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4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7a275ec-753e-47af-878d-7a97e07041b7"/>
  <p:tag name="COMMONDATA" val="eyJoZGlkIjoiYTBlMjBiOWE1Zjk5NDQ1M2U3NWYyMDQ3YWNmOWJjZWI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702</Words>
  <Application>Microsoft Office PowerPoint</Application>
  <PresentationFormat>宽屏</PresentationFormat>
  <Paragraphs>84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 UI</vt:lpstr>
      <vt:lpstr>Arial</vt:lpstr>
      <vt:lpstr>Gill Sans MT</vt:lpstr>
      <vt:lpstr>Wingdings 2</vt:lpstr>
      <vt:lpstr>红利</vt:lpstr>
      <vt:lpstr>5.11 底盘跟随行进</vt:lpstr>
      <vt:lpstr>目录</vt:lpstr>
      <vt:lpstr>1 底盘跟随的必要性</vt:lpstr>
      <vt:lpstr>1 底盘跟随的必要性</vt:lpstr>
      <vt:lpstr>1 底盘跟随的必要性</vt:lpstr>
      <vt:lpstr>1 底盘跟随的必要性</vt:lpstr>
      <vt:lpstr>1 底盘跟随的必要性</vt:lpstr>
      <vt:lpstr>2 实现原理</vt:lpstr>
      <vt:lpstr>2 实现原理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2019-12-13T06:13:00Z</dcterms:created>
  <dcterms:modified xsi:type="dcterms:W3CDTF">2025-02-09T12:16:10Z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5F80E70E50E141FFB62F51F4FF0185D8</vt:lpwstr>
  </property>
  <property fmtid="{D5CDD505-2E9C-101B-9397-08002B2CF9AE}" pid="4" name="KSOProductBuildVer">
    <vt:lpwstr>2052-11.1.0.12980</vt:lpwstr>
  </property>
</Properties>
</file>